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23"/>
  </p:notesMasterIdLst>
  <p:sldIdLst>
    <p:sldId id="256" r:id="rId2"/>
    <p:sldId id="257" r:id="rId3"/>
    <p:sldId id="258" r:id="rId4"/>
    <p:sldId id="264" r:id="rId5"/>
    <p:sldId id="265" r:id="rId6"/>
    <p:sldId id="275" r:id="rId7"/>
    <p:sldId id="270" r:id="rId8"/>
    <p:sldId id="260" r:id="rId9"/>
    <p:sldId id="268" r:id="rId10"/>
    <p:sldId id="269" r:id="rId11"/>
    <p:sldId id="272" r:id="rId12"/>
    <p:sldId id="274" r:id="rId13"/>
    <p:sldId id="273" r:id="rId14"/>
    <p:sldId id="276" r:id="rId15"/>
    <p:sldId id="262" r:id="rId16"/>
    <p:sldId id="259" r:id="rId17"/>
    <p:sldId id="263" r:id="rId18"/>
    <p:sldId id="267" r:id="rId19"/>
    <p:sldId id="271" r:id="rId20"/>
    <p:sldId id="277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57"/>
            <p14:sldId id="258"/>
            <p14:sldId id="264"/>
            <p14:sldId id="265"/>
            <p14:sldId id="275"/>
            <p14:sldId id="270"/>
            <p14:sldId id="260"/>
            <p14:sldId id="268"/>
            <p14:sldId id="269"/>
            <p14:sldId id="272"/>
            <p14:sldId id="274"/>
            <p14:sldId id="273"/>
            <p14:sldId id="276"/>
            <p14:sldId id="262"/>
            <p14:sldId id="259"/>
            <p14:sldId id="263"/>
            <p14:sldId id="267"/>
            <p14:sldId id="271"/>
            <p14:sldId id="277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  <a:srgbClr val="00B050"/>
    <a:srgbClr val="008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BDC0E-CC92-4BD9-869F-E98AEE3D65BE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64FF0-1FCC-4935-9FA3-3E58D27F7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1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64FF0-1FCC-4935-9FA3-3E58D27F7D1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72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www.sfml-dev.org/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www.libsdl.org/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hyperlink" Target="https://gitlab.com/gateware-development/gateware/-/releases" TargetMode="External"/><Relationship Id="rId9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lab.com/gateware-development/gtemplates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make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svg"/><Relationship Id="rId7" Type="http://schemas.openxmlformats.org/officeDocument/2006/relationships/hyperlink" Target="https://www.pngall.com/chilli-pepper-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hyperlink" Target="https://openclipart.org/detail/40471/habanero-pepper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graphics hardware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3DCC </a:t>
            </a:r>
            <a:r>
              <a:rPr lang="en-US" dirty="0"/>
              <a:t>day1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CC74-C0CD-48C0-8966-4BE281335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NDC API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CAD57-21E4-4755-9363-CB3F6B6E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Vulkan</a:t>
            </a:r>
          </a:p>
          <a:p>
            <a:pPr lvl="1"/>
            <a:r>
              <a:rPr lang="en-US" dirty="0"/>
              <a:t>Left side -1x, Right side +1x, Top -1y, Bottom +1y, Near +0z, Far +1z</a:t>
            </a:r>
          </a:p>
          <a:p>
            <a:r>
              <a:rPr lang="en-US" dirty="0">
                <a:solidFill>
                  <a:srgbClr val="00B0F0"/>
                </a:solidFill>
              </a:rPr>
              <a:t>Direct3D11 </a:t>
            </a:r>
            <a:r>
              <a:rPr lang="en-US" dirty="0"/>
              <a:t>&amp;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12</a:t>
            </a:r>
          </a:p>
          <a:p>
            <a:pPr lvl="1"/>
            <a:r>
              <a:rPr lang="en-US" dirty="0"/>
              <a:t>Left side -1x, Right side +1x, Top +1y, Bottom -1y, Near +0z, Far +1z</a:t>
            </a:r>
          </a:p>
          <a:p>
            <a:r>
              <a:rPr lang="en-US" dirty="0">
                <a:solidFill>
                  <a:srgbClr val="7030A0"/>
                </a:solidFill>
              </a:rPr>
              <a:t>OpenGL</a:t>
            </a:r>
          </a:p>
          <a:p>
            <a:pPr lvl="1"/>
            <a:r>
              <a:rPr lang="en-US" dirty="0"/>
              <a:t>Left side -1x, Right side +1x, Top +1y, Bottom -1y, Near -1z, Far +1z </a:t>
            </a:r>
          </a:p>
        </p:txBody>
      </p:sp>
    </p:spTree>
    <p:extLst>
      <p:ext uri="{BB962C8B-B14F-4D97-AF65-F5344CB8AC3E}">
        <p14:creationId xmlns:p14="http://schemas.microsoft.com/office/powerpoint/2010/main" val="422932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VULKAN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6034"/>
            <a:ext cx="9905999" cy="4494508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VkBuffer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VkDeviceMemory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GvkHelper</a:t>
            </a:r>
            <a:r>
              <a:rPr lang="en-US" dirty="0">
                <a:solidFill>
                  <a:schemeClr val="tx2"/>
                </a:solidFill>
              </a:rPr>
              <a:t>::</a:t>
            </a:r>
            <a:r>
              <a:rPr lang="en-US" dirty="0" err="1">
                <a:solidFill>
                  <a:schemeClr val="tx2"/>
                </a:solidFill>
              </a:rPr>
              <a:t>create_buffer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GvkHelper</a:t>
            </a:r>
            <a:r>
              <a:rPr lang="en-US" dirty="0">
                <a:solidFill>
                  <a:schemeClr val="tx2"/>
                </a:solidFill>
              </a:rPr>
              <a:t>::</a:t>
            </a:r>
            <a:r>
              <a:rPr lang="en-US" dirty="0" err="1">
                <a:solidFill>
                  <a:schemeClr val="tx2"/>
                </a:solidFill>
              </a:rPr>
              <a:t>write_to_buffer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Pipeline Descriptors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VkPipelineInputAssemblyStateCreateInfo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VkVertexInputBindingDescription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VkPipelineVertexInputStateCreateInfo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/>
              <a:t>Binding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vkCmdBindVertexBuffers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vkCmdBindIndexBuffer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vkDestroyBuffer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vkFreememory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236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Direct3D12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6034"/>
            <a:ext cx="9905999" cy="4494508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ID3D12Resource, D3D12_VERTEX_BUFFER_VIEW, D3D12_INDEX_BUFFER_VIEW</a:t>
            </a: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CreateCommittedResource</a:t>
            </a:r>
            <a:r>
              <a:rPr lang="en-US" dirty="0">
                <a:solidFill>
                  <a:schemeClr val="tx2"/>
                </a:solidFill>
              </a:rPr>
              <a:t>(…), Map(…), </a:t>
            </a:r>
            <a:r>
              <a:rPr lang="en-US" dirty="0" err="1">
                <a:solidFill>
                  <a:schemeClr val="tx2"/>
                </a:solidFill>
              </a:rPr>
              <a:t>Unmap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GetGPUVirtualAddress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Pipeline Descriptors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D3D12_INPUT_ELEMENT_DESC, D3D12_INPUT_LAYOUT_DESC</a:t>
            </a:r>
          </a:p>
          <a:p>
            <a:pPr lvl="1"/>
            <a:r>
              <a:rPr lang="en-US" dirty="0"/>
              <a:t>Setting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IASetVertexBuffers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IASetIndexBuffer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Release(…)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372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DIRECT3D11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08509"/>
            <a:ext cx="9905999" cy="357235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ID3D11Buffer*, ID3D11InputLayout*</a:t>
            </a: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CreateBuffer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CreateInputLayout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Setting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IASetVertexBuffers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IASetInputLayout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IASetIndexBuffer</a:t>
            </a:r>
            <a:r>
              <a:rPr lang="en-US" dirty="0">
                <a:solidFill>
                  <a:schemeClr val="tx2"/>
                </a:solidFill>
              </a:rPr>
              <a:t>(…) 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Release(…)</a:t>
            </a:r>
          </a:p>
        </p:txBody>
      </p:sp>
    </p:spTree>
    <p:extLst>
      <p:ext uri="{BB962C8B-B14F-4D97-AF65-F5344CB8AC3E}">
        <p14:creationId xmlns:p14="http://schemas.microsoft.com/office/powerpoint/2010/main" val="753770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9846-B6EF-4A30-B0D6-8E44D96A2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submission: </a:t>
            </a:r>
            <a:r>
              <a:rPr lang="en-US" dirty="0">
                <a:solidFill>
                  <a:srgbClr val="934B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OPENGL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2159D-EAC5-4CE0-AD52-7E29D8E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08509"/>
            <a:ext cx="9905999" cy="421614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Handles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GLuint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/>
              <a:t>Creation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glGenVertexArrays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glGenBuffers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glBufferData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Binding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glBindVertexArray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glBindBuffer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Vertex Attribute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glVertexAttribPointer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glEnableVertexAttribArray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  <a:p>
            <a:pPr lvl="1"/>
            <a:r>
              <a:rPr lang="en-US" dirty="0"/>
              <a:t>Clean-up Functions</a:t>
            </a:r>
          </a:p>
          <a:p>
            <a:pPr lvl="2"/>
            <a:r>
              <a:rPr lang="en-US" dirty="0" err="1">
                <a:solidFill>
                  <a:schemeClr val="tx2"/>
                </a:solidFill>
              </a:rPr>
              <a:t>glDeleteVertexArrays</a:t>
            </a:r>
            <a:r>
              <a:rPr lang="en-US" dirty="0">
                <a:solidFill>
                  <a:schemeClr val="tx2"/>
                </a:solidFill>
              </a:rPr>
              <a:t>(…), </a:t>
            </a:r>
            <a:r>
              <a:rPr lang="en-US" dirty="0" err="1">
                <a:solidFill>
                  <a:schemeClr val="tx2"/>
                </a:solidFill>
              </a:rPr>
              <a:t>glDeleteBuffers</a:t>
            </a:r>
            <a:r>
              <a:rPr lang="en-US" dirty="0">
                <a:solidFill>
                  <a:schemeClr val="tx2"/>
                </a:solidFill>
              </a:rPr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3642379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5CE5A-D45A-4300-945B-E407D063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 of three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5897395-80D0-42D7-B01D-E0E269DE22FF}"/>
              </a:ext>
            </a:extLst>
          </p:cNvPr>
          <p:cNvSpPr/>
          <p:nvPr/>
        </p:nvSpPr>
        <p:spPr>
          <a:xfrm>
            <a:off x="922150" y="2447424"/>
            <a:ext cx="2595966" cy="2742782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C/C++ VERTEX STRUCTURE</a:t>
            </a:r>
            <a:endParaRPr lang="en-US" sz="3600" dirty="0"/>
          </a:p>
        </p:txBody>
      </p:sp>
      <p:sp>
        <p:nvSpPr>
          <p:cNvPr id="4" name="Equals 3">
            <a:extLst>
              <a:ext uri="{FF2B5EF4-FFF2-40B4-BE49-F238E27FC236}">
                <a16:creationId xmlns:a16="http://schemas.microsoft.com/office/drawing/2014/main" id="{82079CBF-D6CC-4EE1-A0AE-49BE91B30842}"/>
              </a:ext>
            </a:extLst>
          </p:cNvPr>
          <p:cNvSpPr/>
          <p:nvPr/>
        </p:nvSpPr>
        <p:spPr>
          <a:xfrm>
            <a:off x="3688449" y="3293810"/>
            <a:ext cx="937647" cy="1050010"/>
          </a:xfrm>
          <a:prstGeom prst="mathEqual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DFBE8A4-76A9-4599-A7BD-D85D7641E69E}"/>
              </a:ext>
            </a:extLst>
          </p:cNvPr>
          <p:cNvSpPr/>
          <p:nvPr/>
        </p:nvSpPr>
        <p:spPr>
          <a:xfrm>
            <a:off x="4796429" y="2447424"/>
            <a:ext cx="2595966" cy="274278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API VERTEX MEMORY LAYOUT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737EEA-15E3-49B8-B32F-4F8C2F24227B}"/>
              </a:ext>
            </a:extLst>
          </p:cNvPr>
          <p:cNvSpPr/>
          <p:nvPr/>
        </p:nvSpPr>
        <p:spPr>
          <a:xfrm>
            <a:off x="8670708" y="2447424"/>
            <a:ext cx="2595966" cy="2742782"/>
          </a:xfrm>
          <a:prstGeom prst="roundRect">
            <a:avLst/>
          </a:prstGeom>
          <a:solidFill>
            <a:srgbClr val="934BC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VERTEX SHADER INPUT ARGUMENTS</a:t>
            </a:r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059DEEF9-4296-4E16-8B3F-6BEBDB1A7B60}"/>
              </a:ext>
            </a:extLst>
          </p:cNvPr>
          <p:cNvSpPr/>
          <p:nvPr/>
        </p:nvSpPr>
        <p:spPr>
          <a:xfrm>
            <a:off x="7562728" y="3323289"/>
            <a:ext cx="937647" cy="1050010"/>
          </a:xfrm>
          <a:prstGeom prst="mathEqual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25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42BD4-4A99-4F1E-AAB8-BE585622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gateware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F61F64-AE49-4C16-A791-C8ADB8DBA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557" y="2097088"/>
            <a:ext cx="4450297" cy="33531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DE926-2BB5-4366-9413-9F902D3F0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148" y="2097088"/>
            <a:ext cx="4368896" cy="340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87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26D3-D156-4E70-8C73-ECA9D1175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C++11  single header platform abstraction library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F32C9A-D380-4E89-931F-2A0F35058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Ongoing development since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dirty="0">
                <a:solidFill>
                  <a:schemeClr val="tx2"/>
                </a:solidFill>
              </a:rPr>
              <a:t>simple and modular</a:t>
            </a:r>
            <a:r>
              <a:rPr lang="en-US" dirty="0"/>
              <a:t> access to OS level services such as graphics, sound, input and much more!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name is a mash-up of my company name and the term </a:t>
            </a:r>
            <a:r>
              <a:rPr lang="en-US" dirty="0">
                <a:solidFill>
                  <a:schemeClr val="tx2"/>
                </a:solidFill>
              </a:rPr>
              <a:t>middleware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Without it we would lose days/weeks to API initialization boilerplate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100% Opensource (MIT Licensed)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 Projects: </a:t>
            </a:r>
            <a:r>
              <a:rPr lang="en-US" dirty="0">
                <a:hlinkClick r:id="rId2"/>
              </a:rPr>
              <a:t>SDL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SFML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 descr="Logo, company name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B6367C00-E131-4316-A525-1B77B6326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75" y="592138"/>
            <a:ext cx="5199062" cy="51990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893162-0005-4DFE-BCA5-937CDAD5F179}"/>
              </a:ext>
            </a:extLst>
          </p:cNvPr>
          <p:cNvSpPr txBox="1"/>
          <p:nvPr/>
        </p:nvSpPr>
        <p:spPr>
          <a:xfrm>
            <a:off x="5284989" y="5787272"/>
            <a:ext cx="5633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you will find some previous authors and contributors: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333CA-CC0B-4D7B-BD85-E9E1639DA2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7196" y="6133128"/>
            <a:ext cx="602674" cy="569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BAF34B-61F9-4D3C-9A2E-D4C93E442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1784" y="6145548"/>
            <a:ext cx="519980" cy="5659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945BF0-7AEC-4D83-B840-2B571E1999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6178" y="6130294"/>
            <a:ext cx="1196603" cy="5812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A1566D-433B-4959-BB7D-80A24C80DC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92183" y="6145186"/>
            <a:ext cx="610108" cy="5551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8727A2-85C6-4746-BC5A-581CA5DF5F0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12875" y="6130577"/>
            <a:ext cx="1381292" cy="5925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233238-0971-4734-85BF-829BBC6F7C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97172" y="6137696"/>
            <a:ext cx="587938" cy="58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57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73E8C6B-2230-46FF-B4D3-3BE2ED6F9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858" y="166480"/>
            <a:ext cx="8752283" cy="652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08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CC735-4BBA-48E5-8E8F-CB97042F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CMAKE</a:t>
            </a:r>
          </a:p>
        </p:txBody>
      </p:sp>
      <p:pic>
        <p:nvPicPr>
          <p:cNvPr id="6" name="Content Placeholder 5" descr="Chart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63BE5A67-8AF1-4FAF-982A-EBF944660F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75" y="592138"/>
            <a:ext cx="5199062" cy="51990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E25F14-C68D-43DB-8BCD-D37775967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887843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popular and free C/C++ software development tool that uses a script to create a platform specific IDE solution for your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principal idea being that instead of maintaining a project/solution for every platform you just maintain one </a:t>
            </a:r>
            <a:r>
              <a:rPr lang="en-US" dirty="0" err="1"/>
              <a:t>CMake</a:t>
            </a:r>
            <a:r>
              <a:rPr lang="en-US" dirty="0"/>
              <a:t> script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Gateware and </a:t>
            </a:r>
            <a:r>
              <a:rPr lang="en-US" dirty="0" err="1"/>
              <a:t>CMake</a:t>
            </a:r>
            <a:r>
              <a:rPr lang="en-US" dirty="0"/>
              <a:t> are two different things, one does not require the 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Gateware does use </a:t>
            </a:r>
            <a:r>
              <a:rPr lang="en-US" dirty="0" err="1"/>
              <a:t>CMake</a:t>
            </a:r>
            <a:r>
              <a:rPr lang="en-US" dirty="0"/>
              <a:t> for each of its templates as it makes sense to do so for libraries like Vulkan and OpenGL.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Important:</a:t>
            </a:r>
            <a:r>
              <a:rPr lang="en-US" dirty="0"/>
              <a:t> Solutions generated by </a:t>
            </a:r>
            <a:r>
              <a:rPr lang="en-US" dirty="0" err="1"/>
              <a:t>CMake</a:t>
            </a:r>
            <a:r>
              <a:rPr lang="en-US" dirty="0"/>
              <a:t> are non-portable. You must re-run </a:t>
            </a:r>
            <a:r>
              <a:rPr lang="en-US" dirty="0" err="1"/>
              <a:t>CMake</a:t>
            </a:r>
            <a:r>
              <a:rPr lang="en-US" dirty="0"/>
              <a:t> anytime your code moves to a new location.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6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4630-77DB-4D76-97FA-220A9C077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graphics processing unit (GPU)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202A4AA3-268D-4A47-A3B1-EE1D021A6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21" y="2097088"/>
            <a:ext cx="6188800" cy="2789871"/>
          </a:xfrm>
          <a:prstGeom prst="rect">
            <a:avLst/>
          </a:prstGeom>
        </p:spPr>
      </p:pic>
      <p:pic>
        <p:nvPicPr>
          <p:cNvPr id="10" name="Picture 9" descr="A close-up of a computer&#10;&#10;Description automatically generated with low confidence">
            <a:extLst>
              <a:ext uri="{FF2B5EF4-FFF2-40B4-BE49-F238E27FC236}">
                <a16:creationId xmlns:a16="http://schemas.microsoft.com/office/drawing/2014/main" id="{63FB7D17-20BE-4CB9-867C-D2F660280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221" y="2092272"/>
            <a:ext cx="5009140" cy="39145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0559DD-506E-4029-9884-807D5C12025C}"/>
              </a:ext>
            </a:extLst>
          </p:cNvPr>
          <p:cNvSpPr txBox="1"/>
          <p:nvPr/>
        </p:nvSpPr>
        <p:spPr>
          <a:xfrm>
            <a:off x="1588577" y="4892892"/>
            <a:ext cx="375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NVIDIA DISCRETE PC GRAPHICS CARD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965BB2-368F-42E7-87E7-89244FAF10EA}"/>
              </a:ext>
            </a:extLst>
          </p:cNvPr>
          <p:cNvSpPr txBox="1"/>
          <p:nvPr/>
        </p:nvSpPr>
        <p:spPr>
          <a:xfrm>
            <a:off x="1536768" y="2173857"/>
            <a:ext cx="192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PCI EXPRESS SLOT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540248-6AAB-4ABD-877F-5BB833FB97B5}"/>
              </a:ext>
            </a:extLst>
          </p:cNvPr>
          <p:cNvSpPr txBox="1"/>
          <p:nvPr/>
        </p:nvSpPr>
        <p:spPr>
          <a:xfrm>
            <a:off x="7983741" y="6005118"/>
            <a:ext cx="2252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AMD RDNA PS5 APU</a:t>
            </a:r>
          </a:p>
        </p:txBody>
      </p:sp>
    </p:spTree>
    <p:extLst>
      <p:ext uri="{BB962C8B-B14F-4D97-AF65-F5344CB8AC3E}">
        <p14:creationId xmlns:p14="http://schemas.microsoft.com/office/powerpoint/2010/main" val="40034996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59307-6CE7-53F8-DB01-1878784F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06C38-C91B-C042-A665-9B4D6DD26F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build and modify cmake projects</a:t>
            </a:r>
          </a:p>
        </p:txBody>
      </p:sp>
    </p:spTree>
    <p:extLst>
      <p:ext uri="{BB962C8B-B14F-4D97-AF65-F5344CB8AC3E}">
        <p14:creationId xmlns:p14="http://schemas.microsoft.com/office/powerpoint/2010/main" val="1237038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EA79-5A24-42F1-8C5C-A065BE77D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games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A05CF6-0B6C-4386-B62C-539B94E62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make a game whether 2D or 3D we need some visual elements, its typically the first thing that needs to be addressed. 99% of modern games utilize the GPU to draw primarily textured triangles to show this content.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Renderer</a:t>
            </a:r>
            <a:r>
              <a:rPr lang="en-US" dirty="0"/>
              <a:t> is a piece of software that communicates with one or more GPU Abstraction API. These APIs allow skilled programmers to submit large amounts of geometry and texture data for simultaneous processing.</a:t>
            </a:r>
          </a:p>
          <a:p>
            <a:endParaRPr lang="en-US" dirty="0"/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A9168035-355E-4F2F-B1D3-ADBA8F866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534765"/>
            <a:ext cx="5891213" cy="3313807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A8BDF6-0DCC-4031-9A5B-F767873775C1}"/>
              </a:ext>
            </a:extLst>
          </p:cNvPr>
          <p:cNvSpPr/>
          <p:nvPr/>
        </p:nvSpPr>
        <p:spPr>
          <a:xfrm>
            <a:off x="6703017" y="3789335"/>
            <a:ext cx="898902" cy="193729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Video Driver</a:t>
            </a:r>
          </a:p>
        </p:txBody>
      </p:sp>
      <p:sp>
        <p:nvSpPr>
          <p:cNvPr id="13" name="Arrow: U-Turn 12">
            <a:extLst>
              <a:ext uri="{FF2B5EF4-FFF2-40B4-BE49-F238E27FC236}">
                <a16:creationId xmlns:a16="http://schemas.microsoft.com/office/drawing/2014/main" id="{D89332C3-0E56-40C1-AD8E-8E74A479EC2A}"/>
              </a:ext>
            </a:extLst>
          </p:cNvPr>
          <p:cNvSpPr/>
          <p:nvPr/>
        </p:nvSpPr>
        <p:spPr>
          <a:xfrm flipV="1">
            <a:off x="6284564" y="4788976"/>
            <a:ext cx="3378630" cy="643180"/>
          </a:xfrm>
          <a:prstGeom prst="uturnArrow">
            <a:avLst>
              <a:gd name="adj1" fmla="val 25539"/>
              <a:gd name="adj2" fmla="val 25000"/>
              <a:gd name="adj3" fmla="val 31774"/>
              <a:gd name="adj4" fmla="val 51159"/>
              <a:gd name="adj5" fmla="val 10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B42687-D90D-4D83-AFF5-AD5A32AA851B}"/>
              </a:ext>
            </a:extLst>
          </p:cNvPr>
          <p:cNvSpPr txBox="1"/>
          <p:nvPr/>
        </p:nvSpPr>
        <p:spPr>
          <a:xfrm>
            <a:off x="5624660" y="5421868"/>
            <a:ext cx="4954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Copy Once: Vertex, Index, Shader, Texture Data</a:t>
            </a:r>
          </a:p>
        </p:txBody>
      </p:sp>
    </p:spTree>
    <p:extLst>
      <p:ext uri="{BB962C8B-B14F-4D97-AF65-F5344CB8AC3E}">
        <p14:creationId xmlns:p14="http://schemas.microsoft.com/office/powerpoint/2010/main" val="724296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13A3-94EF-41AF-9485-0748DEB4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Abstraction API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5F82-D4CC-490C-8843-E2579F093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Vulkan</a:t>
            </a:r>
            <a:r>
              <a:rPr lang="en-US" dirty="0"/>
              <a:t> (Windows, Linux, Mac, iOS, Android, Switch)</a:t>
            </a:r>
          </a:p>
          <a:p>
            <a:pPr lvl="1"/>
            <a:r>
              <a:rPr lang="en-US" dirty="0"/>
              <a:t>+ Extremely fast, extremely portable, now supports raytracing. </a:t>
            </a:r>
          </a:p>
          <a:p>
            <a:pPr lvl="1"/>
            <a:r>
              <a:rPr lang="en-US" dirty="0"/>
              <a:t>- GPU/CPU synchronization is the programmer's responsibility. </a:t>
            </a:r>
          </a:p>
          <a:p>
            <a:pPr lvl="1"/>
            <a:r>
              <a:rPr lang="en-US" dirty="0"/>
              <a:t>- Very verbose, lots of code to do even basic operations.</a:t>
            </a:r>
          </a:p>
          <a:p>
            <a:r>
              <a:rPr lang="en-US" dirty="0">
                <a:solidFill>
                  <a:srgbClr val="00B050"/>
                </a:solidFill>
              </a:rPr>
              <a:t>Direct3D12 </a:t>
            </a:r>
            <a:r>
              <a:rPr lang="en-US" dirty="0"/>
              <a:t>(Windows &amp; Xbox)</a:t>
            </a:r>
          </a:p>
          <a:p>
            <a:pPr lvl="1"/>
            <a:r>
              <a:rPr lang="en-US" dirty="0"/>
              <a:t>+ Arguably as fast as Vulkan, feature rich, was the first API to support raytracing(DXR).</a:t>
            </a:r>
          </a:p>
          <a:p>
            <a:pPr lvl="1"/>
            <a:r>
              <a:rPr lang="en-US" dirty="0"/>
              <a:t>- Not opensource, limited platforms, also requires manual CPU/GPU synchronization.</a:t>
            </a:r>
          </a:p>
          <a:p>
            <a:pPr lvl="1"/>
            <a:r>
              <a:rPr lang="en-US" dirty="0"/>
              <a:t>- Also quite verbose, though less so than Vulkan. 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934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13A3-94EF-41AF-9485-0748DEB4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OPTIONS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5F82-D4CC-490C-8843-E2579F093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Direct3D11</a:t>
            </a:r>
            <a:r>
              <a:rPr lang="en-US" dirty="0"/>
              <a:t> (Windows &amp; Xbox)</a:t>
            </a:r>
          </a:p>
          <a:p>
            <a:pPr lvl="1"/>
            <a:r>
              <a:rPr lang="en-US" dirty="0"/>
              <a:t>+ An industry standard for years! Handles CPU/GPU synchronization for you. </a:t>
            </a:r>
          </a:p>
          <a:p>
            <a:pPr lvl="1"/>
            <a:r>
              <a:rPr lang="en-US" dirty="0"/>
              <a:t>- Same issues as it’s big brother: closed-source, limited selection of platforms.</a:t>
            </a:r>
          </a:p>
          <a:p>
            <a:pPr lvl="1"/>
            <a:r>
              <a:rPr lang="en-US" dirty="0"/>
              <a:t>- Less efficient and flexible vs. D3D12 or Vulkan, no raytracing.</a:t>
            </a:r>
          </a:p>
          <a:p>
            <a:r>
              <a:rPr lang="en-US" dirty="0">
                <a:solidFill>
                  <a:srgbClr val="7030A0"/>
                </a:solidFill>
              </a:rPr>
              <a:t>OpenGL</a:t>
            </a:r>
            <a:r>
              <a:rPr lang="en-US" dirty="0"/>
              <a:t> (Easier to list where it isn’t available: Xbox and Apple)</a:t>
            </a:r>
          </a:p>
          <a:p>
            <a:pPr lvl="1"/>
            <a:r>
              <a:rPr lang="en-US" dirty="0"/>
              <a:t>+ The OG opensource graphics API, arguably the easiest API to learn and use.</a:t>
            </a:r>
          </a:p>
          <a:p>
            <a:pPr lvl="1"/>
            <a:r>
              <a:rPr lang="en-US" dirty="0"/>
              <a:t>- Historically terrible and outdated driver support, burdened with legacy features.</a:t>
            </a:r>
          </a:p>
          <a:p>
            <a:pPr lvl="1"/>
            <a:r>
              <a:rPr lang="en-US" dirty="0"/>
              <a:t>- Performance &amp; features are adequate, though lacking compared to newer APIs. 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3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C53B-B7F4-4C7E-A88C-6EF948C10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COMPELXITY/LEARNING CURVE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3D36F9-224B-4622-83A2-F69277CE1392}"/>
              </a:ext>
            </a:extLst>
          </p:cNvPr>
          <p:cNvSpPr/>
          <p:nvPr/>
        </p:nvSpPr>
        <p:spPr>
          <a:xfrm>
            <a:off x="1041095" y="1770217"/>
            <a:ext cx="276301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VULKAN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F8FBC-4EC1-46FA-84A2-506683999488}"/>
              </a:ext>
            </a:extLst>
          </p:cNvPr>
          <p:cNvSpPr/>
          <p:nvPr/>
        </p:nvSpPr>
        <p:spPr>
          <a:xfrm>
            <a:off x="1041094" y="2693546"/>
            <a:ext cx="37945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DIRECT3D12</a:t>
            </a:r>
            <a:endParaRPr lang="en-US" sz="5400" b="1" cap="none" spc="0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19A961-676E-43BA-9319-53848C789251}"/>
              </a:ext>
            </a:extLst>
          </p:cNvPr>
          <p:cNvSpPr/>
          <p:nvPr/>
        </p:nvSpPr>
        <p:spPr>
          <a:xfrm>
            <a:off x="1041093" y="3616875"/>
            <a:ext cx="37945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DIRECT3D11</a:t>
            </a:r>
            <a:endParaRPr lang="en-US" sz="5400" b="1" cap="none" spc="0" dirty="0">
              <a:ln w="0"/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C925E10-63CD-4E62-A2F0-A23BA5D4ED65}"/>
              </a:ext>
            </a:extLst>
          </p:cNvPr>
          <p:cNvSpPr/>
          <p:nvPr/>
        </p:nvSpPr>
        <p:spPr>
          <a:xfrm>
            <a:off x="1041092" y="4540204"/>
            <a:ext cx="543431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934BC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OPENGL</a:t>
            </a:r>
            <a:r>
              <a:rPr lang="en-US" sz="5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5400" b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(modern)</a:t>
            </a:r>
            <a:endParaRPr lang="en-US" sz="5400" b="1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8976F52-E74E-48C0-9307-E97341E0BFE0}"/>
              </a:ext>
            </a:extLst>
          </p:cNvPr>
          <p:cNvSpPr/>
          <p:nvPr/>
        </p:nvSpPr>
        <p:spPr>
          <a:xfrm>
            <a:off x="1041093" y="5466737"/>
            <a:ext cx="510036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934BC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OPENGL</a:t>
            </a:r>
            <a:r>
              <a:rPr lang="en-US" sz="5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5400" b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(classic)</a:t>
            </a:r>
            <a:endParaRPr lang="en-US" sz="5400" b="1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8" name="Graphic 7" descr="Star with solid fill">
            <a:extLst>
              <a:ext uri="{FF2B5EF4-FFF2-40B4-BE49-F238E27FC236}">
                <a16:creationId xmlns:a16="http://schemas.microsoft.com/office/drawing/2014/main" id="{40BC3310-750F-494B-B357-AF250572E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5411" y="1782704"/>
            <a:ext cx="914400" cy="91084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F003E4-2373-445A-8C45-A1F62AE87DE2}"/>
              </a:ext>
            </a:extLst>
          </p:cNvPr>
          <p:cNvGrpSpPr/>
          <p:nvPr/>
        </p:nvGrpSpPr>
        <p:grpSpPr>
          <a:xfrm>
            <a:off x="6475411" y="5485328"/>
            <a:ext cx="4572000" cy="910842"/>
            <a:chOff x="6575729" y="5947158"/>
            <a:chExt cx="4572000" cy="910842"/>
          </a:xfrm>
        </p:grpSpPr>
        <p:pic>
          <p:nvPicPr>
            <p:cNvPr id="15" name="Graphic 14" descr="Star outline">
              <a:extLst>
                <a:ext uri="{FF2B5EF4-FFF2-40B4-BE49-F238E27FC236}">
                  <a16:creationId xmlns:a16="http://schemas.microsoft.com/office/drawing/2014/main" id="{75958971-2D49-4822-82BA-0CF052B12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75729" y="5947158"/>
              <a:ext cx="914400" cy="910842"/>
            </a:xfrm>
            <a:prstGeom prst="rect">
              <a:avLst/>
            </a:prstGeom>
          </p:spPr>
        </p:pic>
        <p:pic>
          <p:nvPicPr>
            <p:cNvPr id="57" name="Graphic 56" descr="Star outline">
              <a:extLst>
                <a:ext uri="{FF2B5EF4-FFF2-40B4-BE49-F238E27FC236}">
                  <a16:creationId xmlns:a16="http://schemas.microsoft.com/office/drawing/2014/main" id="{EF1F3E89-49D8-42FA-8803-7D0A512A0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90129" y="5947158"/>
              <a:ext cx="914400" cy="910842"/>
            </a:xfrm>
            <a:prstGeom prst="rect">
              <a:avLst/>
            </a:prstGeom>
          </p:spPr>
        </p:pic>
        <p:pic>
          <p:nvPicPr>
            <p:cNvPr id="58" name="Graphic 57" descr="Star outline">
              <a:extLst>
                <a:ext uri="{FF2B5EF4-FFF2-40B4-BE49-F238E27FC236}">
                  <a16:creationId xmlns:a16="http://schemas.microsoft.com/office/drawing/2014/main" id="{9A47A757-23A3-40D8-91AC-9EC5143A9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04529" y="5947158"/>
              <a:ext cx="914400" cy="910842"/>
            </a:xfrm>
            <a:prstGeom prst="rect">
              <a:avLst/>
            </a:prstGeom>
          </p:spPr>
        </p:pic>
        <p:pic>
          <p:nvPicPr>
            <p:cNvPr id="59" name="Graphic 58" descr="Star outline">
              <a:extLst>
                <a:ext uri="{FF2B5EF4-FFF2-40B4-BE49-F238E27FC236}">
                  <a16:creationId xmlns:a16="http://schemas.microsoft.com/office/drawing/2014/main" id="{7A90402F-5229-42C3-AA9F-E336FBA90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18929" y="5947158"/>
              <a:ext cx="914400" cy="910842"/>
            </a:xfrm>
            <a:prstGeom prst="rect">
              <a:avLst/>
            </a:prstGeom>
          </p:spPr>
        </p:pic>
        <p:pic>
          <p:nvPicPr>
            <p:cNvPr id="60" name="Graphic 59" descr="Star outline">
              <a:extLst>
                <a:ext uri="{FF2B5EF4-FFF2-40B4-BE49-F238E27FC236}">
                  <a16:creationId xmlns:a16="http://schemas.microsoft.com/office/drawing/2014/main" id="{9A2A79F2-4708-4989-B808-D059B2DFA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33329" y="5947158"/>
              <a:ext cx="914400" cy="910842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C20A6BA-BB58-40D4-BF54-EC807320FE7C}"/>
              </a:ext>
            </a:extLst>
          </p:cNvPr>
          <p:cNvGrpSpPr/>
          <p:nvPr/>
        </p:nvGrpSpPr>
        <p:grpSpPr>
          <a:xfrm>
            <a:off x="6475411" y="4552691"/>
            <a:ext cx="4572000" cy="910842"/>
            <a:chOff x="6575729" y="5947158"/>
            <a:chExt cx="4572000" cy="910842"/>
          </a:xfrm>
        </p:grpSpPr>
        <p:pic>
          <p:nvPicPr>
            <p:cNvPr id="62" name="Graphic 61" descr="Star outline">
              <a:extLst>
                <a:ext uri="{FF2B5EF4-FFF2-40B4-BE49-F238E27FC236}">
                  <a16:creationId xmlns:a16="http://schemas.microsoft.com/office/drawing/2014/main" id="{64F780BB-2E71-4035-A237-7ECEBC14D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75729" y="5947158"/>
              <a:ext cx="914400" cy="910842"/>
            </a:xfrm>
            <a:prstGeom prst="rect">
              <a:avLst/>
            </a:prstGeom>
          </p:spPr>
        </p:pic>
        <p:pic>
          <p:nvPicPr>
            <p:cNvPr id="63" name="Graphic 62" descr="Star outline">
              <a:extLst>
                <a:ext uri="{FF2B5EF4-FFF2-40B4-BE49-F238E27FC236}">
                  <a16:creationId xmlns:a16="http://schemas.microsoft.com/office/drawing/2014/main" id="{7A933F57-7BBB-49D7-91B0-DBF3E6B3B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90129" y="5947158"/>
              <a:ext cx="914400" cy="910842"/>
            </a:xfrm>
            <a:prstGeom prst="rect">
              <a:avLst/>
            </a:prstGeom>
          </p:spPr>
        </p:pic>
        <p:pic>
          <p:nvPicPr>
            <p:cNvPr id="64" name="Graphic 63" descr="Star outline">
              <a:extLst>
                <a:ext uri="{FF2B5EF4-FFF2-40B4-BE49-F238E27FC236}">
                  <a16:creationId xmlns:a16="http://schemas.microsoft.com/office/drawing/2014/main" id="{CF6CF282-3CF1-42AC-8FFC-0A8D7BC3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04529" y="5947158"/>
              <a:ext cx="914400" cy="910842"/>
            </a:xfrm>
            <a:prstGeom prst="rect">
              <a:avLst/>
            </a:prstGeom>
          </p:spPr>
        </p:pic>
        <p:pic>
          <p:nvPicPr>
            <p:cNvPr id="65" name="Graphic 64" descr="Star outline">
              <a:extLst>
                <a:ext uri="{FF2B5EF4-FFF2-40B4-BE49-F238E27FC236}">
                  <a16:creationId xmlns:a16="http://schemas.microsoft.com/office/drawing/2014/main" id="{33944903-4319-4114-A050-6915A2694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18929" y="5947158"/>
              <a:ext cx="914400" cy="910842"/>
            </a:xfrm>
            <a:prstGeom prst="rect">
              <a:avLst/>
            </a:prstGeom>
          </p:spPr>
        </p:pic>
        <p:pic>
          <p:nvPicPr>
            <p:cNvPr id="66" name="Graphic 65" descr="Star outline">
              <a:extLst>
                <a:ext uri="{FF2B5EF4-FFF2-40B4-BE49-F238E27FC236}">
                  <a16:creationId xmlns:a16="http://schemas.microsoft.com/office/drawing/2014/main" id="{D4B000FA-2A63-4D16-9D7A-CC008639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33329" y="5947158"/>
              <a:ext cx="914400" cy="910842"/>
            </a:xfrm>
            <a:prstGeom prst="rect">
              <a:avLst/>
            </a:prstGeom>
          </p:spPr>
        </p:pic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56E0C4C-8942-4B4F-A6DD-BB1E7FD0E020}"/>
              </a:ext>
            </a:extLst>
          </p:cNvPr>
          <p:cNvGrpSpPr/>
          <p:nvPr/>
        </p:nvGrpSpPr>
        <p:grpSpPr>
          <a:xfrm>
            <a:off x="6475411" y="3634017"/>
            <a:ext cx="4572000" cy="910842"/>
            <a:chOff x="6575729" y="5947158"/>
            <a:chExt cx="4572000" cy="910842"/>
          </a:xfrm>
        </p:grpSpPr>
        <p:pic>
          <p:nvPicPr>
            <p:cNvPr id="68" name="Graphic 67" descr="Star outline">
              <a:extLst>
                <a:ext uri="{FF2B5EF4-FFF2-40B4-BE49-F238E27FC236}">
                  <a16:creationId xmlns:a16="http://schemas.microsoft.com/office/drawing/2014/main" id="{60FDCC03-7E7C-4681-88D0-2737568E4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75729" y="5947158"/>
              <a:ext cx="914400" cy="910842"/>
            </a:xfrm>
            <a:prstGeom prst="rect">
              <a:avLst/>
            </a:prstGeom>
          </p:spPr>
        </p:pic>
        <p:pic>
          <p:nvPicPr>
            <p:cNvPr id="69" name="Graphic 68" descr="Star outline">
              <a:extLst>
                <a:ext uri="{FF2B5EF4-FFF2-40B4-BE49-F238E27FC236}">
                  <a16:creationId xmlns:a16="http://schemas.microsoft.com/office/drawing/2014/main" id="{F92D1547-FEA7-4346-9154-F101B1CAE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90129" y="5947158"/>
              <a:ext cx="914400" cy="910842"/>
            </a:xfrm>
            <a:prstGeom prst="rect">
              <a:avLst/>
            </a:prstGeom>
          </p:spPr>
        </p:pic>
        <p:pic>
          <p:nvPicPr>
            <p:cNvPr id="70" name="Graphic 69" descr="Star outline">
              <a:extLst>
                <a:ext uri="{FF2B5EF4-FFF2-40B4-BE49-F238E27FC236}">
                  <a16:creationId xmlns:a16="http://schemas.microsoft.com/office/drawing/2014/main" id="{B3C88651-D9C2-4631-8C00-F4752AEC0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04529" y="5947158"/>
              <a:ext cx="914400" cy="910842"/>
            </a:xfrm>
            <a:prstGeom prst="rect">
              <a:avLst/>
            </a:prstGeom>
          </p:spPr>
        </p:pic>
        <p:pic>
          <p:nvPicPr>
            <p:cNvPr id="71" name="Graphic 70" descr="Star outline">
              <a:extLst>
                <a:ext uri="{FF2B5EF4-FFF2-40B4-BE49-F238E27FC236}">
                  <a16:creationId xmlns:a16="http://schemas.microsoft.com/office/drawing/2014/main" id="{285F64A4-C323-429C-BD30-FE918FE87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18929" y="5947158"/>
              <a:ext cx="914400" cy="910842"/>
            </a:xfrm>
            <a:prstGeom prst="rect">
              <a:avLst/>
            </a:prstGeom>
          </p:spPr>
        </p:pic>
        <p:pic>
          <p:nvPicPr>
            <p:cNvPr id="72" name="Graphic 71" descr="Star outline">
              <a:extLst>
                <a:ext uri="{FF2B5EF4-FFF2-40B4-BE49-F238E27FC236}">
                  <a16:creationId xmlns:a16="http://schemas.microsoft.com/office/drawing/2014/main" id="{5C9A850E-934C-4CA4-95CD-D04C52DAB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33329" y="5947158"/>
              <a:ext cx="914400" cy="910842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79BEABC-38F3-4DE0-A2FA-F339C5C3E1C3}"/>
              </a:ext>
            </a:extLst>
          </p:cNvPr>
          <p:cNvGrpSpPr/>
          <p:nvPr/>
        </p:nvGrpSpPr>
        <p:grpSpPr>
          <a:xfrm>
            <a:off x="6475411" y="2706034"/>
            <a:ext cx="4572000" cy="910842"/>
            <a:chOff x="6575729" y="5947158"/>
            <a:chExt cx="4572000" cy="910842"/>
          </a:xfrm>
        </p:grpSpPr>
        <p:pic>
          <p:nvPicPr>
            <p:cNvPr id="74" name="Graphic 73" descr="Star outline">
              <a:extLst>
                <a:ext uri="{FF2B5EF4-FFF2-40B4-BE49-F238E27FC236}">
                  <a16:creationId xmlns:a16="http://schemas.microsoft.com/office/drawing/2014/main" id="{06930AE3-6739-41E3-983A-352364FEA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75729" y="5947158"/>
              <a:ext cx="914400" cy="910842"/>
            </a:xfrm>
            <a:prstGeom prst="rect">
              <a:avLst/>
            </a:prstGeom>
          </p:spPr>
        </p:pic>
        <p:pic>
          <p:nvPicPr>
            <p:cNvPr id="75" name="Graphic 74" descr="Star outline">
              <a:extLst>
                <a:ext uri="{FF2B5EF4-FFF2-40B4-BE49-F238E27FC236}">
                  <a16:creationId xmlns:a16="http://schemas.microsoft.com/office/drawing/2014/main" id="{9241F314-5A6F-43B8-98C2-23704EC3B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90129" y="5947158"/>
              <a:ext cx="914400" cy="910842"/>
            </a:xfrm>
            <a:prstGeom prst="rect">
              <a:avLst/>
            </a:prstGeom>
          </p:spPr>
        </p:pic>
        <p:pic>
          <p:nvPicPr>
            <p:cNvPr id="76" name="Graphic 75" descr="Star outline">
              <a:extLst>
                <a:ext uri="{FF2B5EF4-FFF2-40B4-BE49-F238E27FC236}">
                  <a16:creationId xmlns:a16="http://schemas.microsoft.com/office/drawing/2014/main" id="{49FA02FC-BD0F-4315-BFF0-1C204FAF6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04529" y="5947158"/>
              <a:ext cx="914400" cy="910842"/>
            </a:xfrm>
            <a:prstGeom prst="rect">
              <a:avLst/>
            </a:prstGeom>
          </p:spPr>
        </p:pic>
        <p:pic>
          <p:nvPicPr>
            <p:cNvPr id="77" name="Graphic 76" descr="Star outline">
              <a:extLst>
                <a:ext uri="{FF2B5EF4-FFF2-40B4-BE49-F238E27FC236}">
                  <a16:creationId xmlns:a16="http://schemas.microsoft.com/office/drawing/2014/main" id="{CCBF2C65-0268-4C1B-96EA-E2A644349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18929" y="5947158"/>
              <a:ext cx="914400" cy="910842"/>
            </a:xfrm>
            <a:prstGeom prst="rect">
              <a:avLst/>
            </a:prstGeom>
          </p:spPr>
        </p:pic>
        <p:pic>
          <p:nvPicPr>
            <p:cNvPr id="78" name="Graphic 77" descr="Star outline">
              <a:extLst>
                <a:ext uri="{FF2B5EF4-FFF2-40B4-BE49-F238E27FC236}">
                  <a16:creationId xmlns:a16="http://schemas.microsoft.com/office/drawing/2014/main" id="{F4CE3BDC-CD20-47BB-B1E4-1B2072240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33329" y="5947158"/>
              <a:ext cx="914400" cy="910842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015F81B-7CDF-4F62-A8FA-BF20A1F3F9AE}"/>
              </a:ext>
            </a:extLst>
          </p:cNvPr>
          <p:cNvGrpSpPr/>
          <p:nvPr/>
        </p:nvGrpSpPr>
        <p:grpSpPr>
          <a:xfrm>
            <a:off x="6475411" y="1778051"/>
            <a:ext cx="4572000" cy="910842"/>
            <a:chOff x="6575729" y="5947158"/>
            <a:chExt cx="4572000" cy="910842"/>
          </a:xfrm>
        </p:grpSpPr>
        <p:pic>
          <p:nvPicPr>
            <p:cNvPr id="80" name="Graphic 79" descr="Star outline">
              <a:extLst>
                <a:ext uri="{FF2B5EF4-FFF2-40B4-BE49-F238E27FC236}">
                  <a16:creationId xmlns:a16="http://schemas.microsoft.com/office/drawing/2014/main" id="{D5DD74E4-5E1F-4AAE-BEBE-3A3BF6A44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75729" y="5947158"/>
              <a:ext cx="914400" cy="910842"/>
            </a:xfrm>
            <a:prstGeom prst="rect">
              <a:avLst/>
            </a:prstGeom>
          </p:spPr>
        </p:pic>
        <p:pic>
          <p:nvPicPr>
            <p:cNvPr id="81" name="Graphic 80" descr="Star outline">
              <a:extLst>
                <a:ext uri="{FF2B5EF4-FFF2-40B4-BE49-F238E27FC236}">
                  <a16:creationId xmlns:a16="http://schemas.microsoft.com/office/drawing/2014/main" id="{F878CB5C-94FC-4E3E-99FA-F64D5335F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90129" y="5947158"/>
              <a:ext cx="914400" cy="910842"/>
            </a:xfrm>
            <a:prstGeom prst="rect">
              <a:avLst/>
            </a:prstGeom>
          </p:spPr>
        </p:pic>
        <p:pic>
          <p:nvPicPr>
            <p:cNvPr id="82" name="Graphic 81" descr="Star outline">
              <a:extLst>
                <a:ext uri="{FF2B5EF4-FFF2-40B4-BE49-F238E27FC236}">
                  <a16:creationId xmlns:a16="http://schemas.microsoft.com/office/drawing/2014/main" id="{908CBF25-E845-4FAC-8A20-B15510025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404529" y="5947158"/>
              <a:ext cx="914400" cy="910842"/>
            </a:xfrm>
            <a:prstGeom prst="rect">
              <a:avLst/>
            </a:prstGeom>
          </p:spPr>
        </p:pic>
        <p:pic>
          <p:nvPicPr>
            <p:cNvPr id="83" name="Graphic 82" descr="Star outline">
              <a:extLst>
                <a:ext uri="{FF2B5EF4-FFF2-40B4-BE49-F238E27FC236}">
                  <a16:creationId xmlns:a16="http://schemas.microsoft.com/office/drawing/2014/main" id="{7016958C-A3E5-4FB4-8EC4-DE35D356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18929" y="5947158"/>
              <a:ext cx="914400" cy="910842"/>
            </a:xfrm>
            <a:prstGeom prst="rect">
              <a:avLst/>
            </a:prstGeom>
          </p:spPr>
        </p:pic>
        <p:pic>
          <p:nvPicPr>
            <p:cNvPr id="84" name="Graphic 83" descr="Star outline">
              <a:extLst>
                <a:ext uri="{FF2B5EF4-FFF2-40B4-BE49-F238E27FC236}">
                  <a16:creationId xmlns:a16="http://schemas.microsoft.com/office/drawing/2014/main" id="{3F8DB35F-4281-41ED-9295-6FD9D2F7B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33329" y="5947158"/>
              <a:ext cx="914400" cy="910842"/>
            </a:xfrm>
            <a:prstGeom prst="rect">
              <a:avLst/>
            </a:prstGeom>
          </p:spPr>
        </p:pic>
      </p:grpSp>
      <p:pic>
        <p:nvPicPr>
          <p:cNvPr id="85" name="Graphic 84" descr="Star with solid fill">
            <a:extLst>
              <a:ext uri="{FF2B5EF4-FFF2-40B4-BE49-F238E27FC236}">
                <a16:creationId xmlns:a16="http://schemas.microsoft.com/office/drawing/2014/main" id="{212300B8-0229-4B70-99B1-6B54D3C60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9811" y="1782704"/>
            <a:ext cx="914400" cy="910842"/>
          </a:xfrm>
          <a:prstGeom prst="rect">
            <a:avLst/>
          </a:prstGeom>
        </p:spPr>
      </p:pic>
      <p:pic>
        <p:nvPicPr>
          <p:cNvPr id="86" name="Graphic 85" descr="Star with solid fill">
            <a:extLst>
              <a:ext uri="{FF2B5EF4-FFF2-40B4-BE49-F238E27FC236}">
                <a16:creationId xmlns:a16="http://schemas.microsoft.com/office/drawing/2014/main" id="{66BD31E6-A83A-4DF1-B64B-053B82208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4211" y="1782704"/>
            <a:ext cx="914400" cy="910842"/>
          </a:xfrm>
          <a:prstGeom prst="rect">
            <a:avLst/>
          </a:prstGeom>
        </p:spPr>
      </p:pic>
      <p:pic>
        <p:nvPicPr>
          <p:cNvPr id="87" name="Graphic 86" descr="Star with solid fill">
            <a:extLst>
              <a:ext uri="{FF2B5EF4-FFF2-40B4-BE49-F238E27FC236}">
                <a16:creationId xmlns:a16="http://schemas.microsoft.com/office/drawing/2014/main" id="{DB5449F3-A8DF-4A30-839A-69ACF764A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8611" y="1791275"/>
            <a:ext cx="914400" cy="910842"/>
          </a:xfrm>
          <a:prstGeom prst="rect">
            <a:avLst/>
          </a:prstGeom>
        </p:spPr>
      </p:pic>
      <p:pic>
        <p:nvPicPr>
          <p:cNvPr id="88" name="Graphic 87" descr="Star with solid fill">
            <a:extLst>
              <a:ext uri="{FF2B5EF4-FFF2-40B4-BE49-F238E27FC236}">
                <a16:creationId xmlns:a16="http://schemas.microsoft.com/office/drawing/2014/main" id="{1DC246CE-1236-4856-B5A3-90FEC1606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33011" y="1782704"/>
            <a:ext cx="914400" cy="910842"/>
          </a:xfrm>
          <a:prstGeom prst="rect">
            <a:avLst/>
          </a:prstGeom>
        </p:spPr>
      </p:pic>
      <p:pic>
        <p:nvPicPr>
          <p:cNvPr id="89" name="Graphic 88" descr="Star with solid fill">
            <a:extLst>
              <a:ext uri="{FF2B5EF4-FFF2-40B4-BE49-F238E27FC236}">
                <a16:creationId xmlns:a16="http://schemas.microsoft.com/office/drawing/2014/main" id="{2F70EB6C-B94E-4C00-833F-B3F8E1220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5411" y="2707636"/>
            <a:ext cx="914400" cy="910842"/>
          </a:xfrm>
          <a:prstGeom prst="rect">
            <a:avLst/>
          </a:prstGeom>
        </p:spPr>
      </p:pic>
      <p:pic>
        <p:nvPicPr>
          <p:cNvPr id="90" name="Graphic 89" descr="Star with solid fill">
            <a:extLst>
              <a:ext uri="{FF2B5EF4-FFF2-40B4-BE49-F238E27FC236}">
                <a16:creationId xmlns:a16="http://schemas.microsoft.com/office/drawing/2014/main" id="{47BCE163-8D88-4ADE-958A-B7CC9F4C2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9811" y="2721216"/>
            <a:ext cx="914400" cy="910842"/>
          </a:xfrm>
          <a:prstGeom prst="rect">
            <a:avLst/>
          </a:prstGeom>
        </p:spPr>
      </p:pic>
      <p:pic>
        <p:nvPicPr>
          <p:cNvPr id="91" name="Graphic 90" descr="Star with solid fill">
            <a:extLst>
              <a:ext uri="{FF2B5EF4-FFF2-40B4-BE49-F238E27FC236}">
                <a16:creationId xmlns:a16="http://schemas.microsoft.com/office/drawing/2014/main" id="{627C408E-0FFD-438D-A77C-212A803720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4211" y="2698199"/>
            <a:ext cx="914400" cy="910842"/>
          </a:xfrm>
          <a:prstGeom prst="rect">
            <a:avLst/>
          </a:prstGeom>
        </p:spPr>
      </p:pic>
      <p:pic>
        <p:nvPicPr>
          <p:cNvPr id="92" name="Graphic 91" descr="Star with solid fill">
            <a:extLst>
              <a:ext uri="{FF2B5EF4-FFF2-40B4-BE49-F238E27FC236}">
                <a16:creationId xmlns:a16="http://schemas.microsoft.com/office/drawing/2014/main" id="{38AE7F87-9C21-4CA6-B851-D064C1CED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8611" y="2714605"/>
            <a:ext cx="914400" cy="910842"/>
          </a:xfrm>
          <a:prstGeom prst="rect">
            <a:avLst/>
          </a:prstGeom>
        </p:spPr>
      </p:pic>
      <p:pic>
        <p:nvPicPr>
          <p:cNvPr id="93" name="Graphic 92" descr="Star with solid fill">
            <a:extLst>
              <a:ext uri="{FF2B5EF4-FFF2-40B4-BE49-F238E27FC236}">
                <a16:creationId xmlns:a16="http://schemas.microsoft.com/office/drawing/2014/main" id="{16619CBC-DEE7-4175-B6F0-35849AAAAB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r="50001"/>
          <a:stretch/>
        </p:blipFill>
        <p:spPr>
          <a:xfrm>
            <a:off x="10133011" y="2706034"/>
            <a:ext cx="457200" cy="910842"/>
          </a:xfrm>
          <a:prstGeom prst="rect">
            <a:avLst/>
          </a:prstGeom>
        </p:spPr>
      </p:pic>
      <p:pic>
        <p:nvPicPr>
          <p:cNvPr id="94" name="Graphic 93" descr="Star with solid fill">
            <a:extLst>
              <a:ext uri="{FF2B5EF4-FFF2-40B4-BE49-F238E27FC236}">
                <a16:creationId xmlns:a16="http://schemas.microsoft.com/office/drawing/2014/main" id="{DF5A4800-C416-4671-8B5B-98DE86F0C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5411" y="3638670"/>
            <a:ext cx="914400" cy="910842"/>
          </a:xfrm>
          <a:prstGeom prst="rect">
            <a:avLst/>
          </a:prstGeom>
        </p:spPr>
      </p:pic>
      <p:pic>
        <p:nvPicPr>
          <p:cNvPr id="95" name="Graphic 94" descr="Star with solid fill">
            <a:extLst>
              <a:ext uri="{FF2B5EF4-FFF2-40B4-BE49-F238E27FC236}">
                <a16:creationId xmlns:a16="http://schemas.microsoft.com/office/drawing/2014/main" id="{D49C03F5-3009-4345-8C21-1B875C7BD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9811" y="3637933"/>
            <a:ext cx="914400" cy="910842"/>
          </a:xfrm>
          <a:prstGeom prst="rect">
            <a:avLst/>
          </a:prstGeom>
        </p:spPr>
      </p:pic>
      <p:pic>
        <p:nvPicPr>
          <p:cNvPr id="96" name="Graphic 95" descr="Star with solid fill">
            <a:extLst>
              <a:ext uri="{FF2B5EF4-FFF2-40B4-BE49-F238E27FC236}">
                <a16:creationId xmlns:a16="http://schemas.microsoft.com/office/drawing/2014/main" id="{B36FEEEA-1A15-4769-A16D-A215C3248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4211" y="3629362"/>
            <a:ext cx="914400" cy="910842"/>
          </a:xfrm>
          <a:prstGeom prst="rect">
            <a:avLst/>
          </a:prstGeom>
        </p:spPr>
      </p:pic>
      <p:pic>
        <p:nvPicPr>
          <p:cNvPr id="97" name="Graphic 96" descr="Star with solid fill">
            <a:extLst>
              <a:ext uri="{FF2B5EF4-FFF2-40B4-BE49-F238E27FC236}">
                <a16:creationId xmlns:a16="http://schemas.microsoft.com/office/drawing/2014/main" id="{71CD82D3-5D23-4572-B07F-CFEE87FA17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r="50001"/>
          <a:stretch/>
        </p:blipFill>
        <p:spPr>
          <a:xfrm>
            <a:off x="9218611" y="3637933"/>
            <a:ext cx="457200" cy="910842"/>
          </a:xfrm>
          <a:prstGeom prst="rect">
            <a:avLst/>
          </a:prstGeom>
        </p:spPr>
      </p:pic>
      <p:pic>
        <p:nvPicPr>
          <p:cNvPr id="98" name="Graphic 97" descr="Star with solid fill">
            <a:extLst>
              <a:ext uri="{FF2B5EF4-FFF2-40B4-BE49-F238E27FC236}">
                <a16:creationId xmlns:a16="http://schemas.microsoft.com/office/drawing/2014/main" id="{3B36769A-21B8-43AB-BF4D-0B208E1A99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5411" y="4544120"/>
            <a:ext cx="914400" cy="910842"/>
          </a:xfrm>
          <a:prstGeom prst="rect">
            <a:avLst/>
          </a:prstGeom>
        </p:spPr>
      </p:pic>
      <p:pic>
        <p:nvPicPr>
          <p:cNvPr id="99" name="Graphic 98" descr="Star with solid fill">
            <a:extLst>
              <a:ext uri="{FF2B5EF4-FFF2-40B4-BE49-F238E27FC236}">
                <a16:creationId xmlns:a16="http://schemas.microsoft.com/office/drawing/2014/main" id="{0C9BE517-E3C1-4639-BB02-4CCEFECE3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9811" y="4544120"/>
            <a:ext cx="914400" cy="910842"/>
          </a:xfrm>
          <a:prstGeom prst="rect">
            <a:avLst/>
          </a:prstGeom>
        </p:spPr>
      </p:pic>
      <p:pic>
        <p:nvPicPr>
          <p:cNvPr id="100" name="Graphic 99" descr="Star with solid fill">
            <a:extLst>
              <a:ext uri="{FF2B5EF4-FFF2-40B4-BE49-F238E27FC236}">
                <a16:creationId xmlns:a16="http://schemas.microsoft.com/office/drawing/2014/main" id="{E3D646B5-8DD7-4671-831E-04A01C41C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4211" y="4560523"/>
            <a:ext cx="914400" cy="910842"/>
          </a:xfrm>
          <a:prstGeom prst="rect">
            <a:avLst/>
          </a:prstGeom>
        </p:spPr>
      </p:pic>
      <p:pic>
        <p:nvPicPr>
          <p:cNvPr id="101" name="Graphic 100" descr="Star with solid fill">
            <a:extLst>
              <a:ext uri="{FF2B5EF4-FFF2-40B4-BE49-F238E27FC236}">
                <a16:creationId xmlns:a16="http://schemas.microsoft.com/office/drawing/2014/main" id="{A7F400C6-2913-4942-97F2-85D44097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5411" y="5474418"/>
            <a:ext cx="914400" cy="910842"/>
          </a:xfrm>
          <a:prstGeom prst="rect">
            <a:avLst/>
          </a:prstGeom>
        </p:spPr>
      </p:pic>
      <p:pic>
        <p:nvPicPr>
          <p:cNvPr id="102" name="Graphic 101" descr="Star with solid fill">
            <a:extLst>
              <a:ext uri="{FF2B5EF4-FFF2-40B4-BE49-F238E27FC236}">
                <a16:creationId xmlns:a16="http://schemas.microsoft.com/office/drawing/2014/main" id="{72DB2E33-38FD-4115-B516-DFBAE366F3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r="50001"/>
          <a:stretch/>
        </p:blipFill>
        <p:spPr>
          <a:xfrm>
            <a:off x="7389811" y="5485328"/>
            <a:ext cx="457200" cy="910842"/>
          </a:xfrm>
          <a:prstGeom prst="rect">
            <a:avLst/>
          </a:prstGeom>
        </p:spPr>
      </p:pic>
      <p:pic>
        <p:nvPicPr>
          <p:cNvPr id="5" name="Graphic 4" descr="Star with solid fill">
            <a:extLst>
              <a:ext uri="{FF2B5EF4-FFF2-40B4-BE49-F238E27FC236}">
                <a16:creationId xmlns:a16="http://schemas.microsoft.com/office/drawing/2014/main" id="{30455321-A294-D0A0-8DEC-C6F2C95456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r="50001"/>
          <a:stretch/>
        </p:blipFill>
        <p:spPr>
          <a:xfrm>
            <a:off x="9218611" y="4553429"/>
            <a:ext cx="457200" cy="910842"/>
          </a:xfrm>
          <a:prstGeom prst="rect">
            <a:avLst/>
          </a:prstGeom>
        </p:spPr>
      </p:pic>
      <p:sp>
        <p:nvSpPr>
          <p:cNvPr id="4" name="Star: 5 Points 3">
            <a:extLst>
              <a:ext uri="{FF2B5EF4-FFF2-40B4-BE49-F238E27FC236}">
                <a16:creationId xmlns:a16="http://schemas.microsoft.com/office/drawing/2014/main" id="{FD0A0FE8-BCEA-FA8E-3CE8-302F3CF447A2}"/>
              </a:ext>
            </a:extLst>
          </p:cNvPr>
          <p:cNvSpPr/>
          <p:nvPr/>
        </p:nvSpPr>
        <p:spPr>
          <a:xfrm>
            <a:off x="986054" y="3692708"/>
            <a:ext cx="310718" cy="305075"/>
          </a:xfrm>
          <a:prstGeom prst="star5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298314FB-034A-A1C1-438B-EE22314F61D3}"/>
              </a:ext>
            </a:extLst>
          </p:cNvPr>
          <p:cNvSpPr/>
          <p:nvPr/>
        </p:nvSpPr>
        <p:spPr>
          <a:xfrm>
            <a:off x="6413756" y="6428440"/>
            <a:ext cx="249424" cy="244894"/>
          </a:xfrm>
          <a:prstGeom prst="star5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AEE2D8-B49A-5499-0D75-98179612C217}"/>
              </a:ext>
            </a:extLst>
          </p:cNvPr>
          <p:cNvSpPr txBox="1"/>
          <p:nvPr/>
        </p:nvSpPr>
        <p:spPr>
          <a:xfrm>
            <a:off x="6538468" y="6488668"/>
            <a:ext cx="4789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 20 hours of Full Sail video content available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54522A-E290-FA76-6879-8AFAD99EC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19421605" flipH="1">
            <a:off x="2863499" y="2690580"/>
            <a:ext cx="389692" cy="349944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AD3338D8-21C6-EA3D-4AF8-A1CEE69046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3547966">
            <a:off x="2447756" y="1711435"/>
            <a:ext cx="301224" cy="42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62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F4C2-58E4-459C-9F28-73DD9D87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API Commonalities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A1943-5A35-42D9-962C-CE2955A31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Since all these APIs access the </a:t>
            </a:r>
            <a:r>
              <a:rPr lang="en-US" dirty="0">
                <a:solidFill>
                  <a:schemeClr val="tx2"/>
                </a:solidFill>
              </a:rPr>
              <a:t>same piece of hardware</a:t>
            </a:r>
            <a:r>
              <a:rPr lang="en-US" dirty="0"/>
              <a:t>, they often have similar use patterns.</a:t>
            </a:r>
          </a:p>
          <a:p>
            <a:r>
              <a:rPr lang="en-US" dirty="0"/>
              <a:t>In general, all of them have a means of letting you </a:t>
            </a:r>
            <a:r>
              <a:rPr lang="en-US" dirty="0">
                <a:solidFill>
                  <a:schemeClr val="tx2"/>
                </a:solidFill>
              </a:rPr>
              <a:t>allocate and copy</a:t>
            </a:r>
            <a:r>
              <a:rPr lang="en-US" dirty="0"/>
              <a:t> geometry, shader and texture resources to the video card’s memory. (Though how to do so varies in complexity)</a:t>
            </a:r>
          </a:p>
          <a:p>
            <a:r>
              <a:rPr lang="en-US" dirty="0"/>
              <a:t>Most APIs do this by having you pass a </a:t>
            </a:r>
            <a:r>
              <a:rPr lang="en-US" dirty="0">
                <a:solidFill>
                  <a:schemeClr val="tx2"/>
                </a:solidFill>
              </a:rPr>
              <a:t>double pointer</a:t>
            </a:r>
            <a:r>
              <a:rPr lang="en-US" dirty="0"/>
              <a:t> to a Create() function. </a:t>
            </a:r>
            <a:r>
              <a:rPr lang="en-US" dirty="0">
                <a:solidFill>
                  <a:schemeClr val="tx2"/>
                </a:solidFill>
              </a:rPr>
              <a:t>This allows the API itself to allocate the memory</a:t>
            </a:r>
            <a:r>
              <a:rPr lang="en-US" dirty="0"/>
              <a:t> and then dereference the pointer you passed it to be valid.</a:t>
            </a:r>
          </a:p>
          <a:p>
            <a:r>
              <a:rPr lang="en-US" dirty="0"/>
              <a:t>They also have functions that allow you to </a:t>
            </a:r>
            <a:r>
              <a:rPr lang="en-US" dirty="0">
                <a:solidFill>
                  <a:schemeClr val="tx2"/>
                </a:solidFill>
              </a:rPr>
              <a:t>set/bind </a:t>
            </a:r>
            <a:r>
              <a:rPr lang="en-US" dirty="0"/>
              <a:t>what specific resources you are using during a </a:t>
            </a:r>
            <a:r>
              <a:rPr lang="en-US" dirty="0">
                <a:solidFill>
                  <a:schemeClr val="tx2"/>
                </a:solidFill>
              </a:rPr>
              <a:t>draw call</a:t>
            </a:r>
            <a:r>
              <a:rPr lang="en-US" dirty="0"/>
              <a:t>. (ex: vertex buffer, index buffer, shaders, textures)</a:t>
            </a:r>
          </a:p>
          <a:p>
            <a:r>
              <a:rPr lang="en-US" dirty="0"/>
              <a:t>Another common pattern is the use of </a:t>
            </a:r>
            <a:r>
              <a:rPr lang="en-US" dirty="0">
                <a:solidFill>
                  <a:schemeClr val="tx2"/>
                </a:solidFill>
              </a:rPr>
              <a:t>desc/info </a:t>
            </a:r>
            <a:r>
              <a:rPr lang="en-US" dirty="0"/>
              <a:t>structs. These are structures that contain a </a:t>
            </a:r>
            <a:r>
              <a:rPr lang="en-US" dirty="0">
                <a:solidFill>
                  <a:schemeClr val="tx2"/>
                </a:solidFill>
              </a:rPr>
              <a:t>function’s arguments</a:t>
            </a:r>
            <a:r>
              <a:rPr lang="en-US" dirty="0"/>
              <a:t> inside so that all the arguments can be passed by pointer or reference.</a:t>
            </a:r>
          </a:p>
          <a:p>
            <a:r>
              <a:rPr lang="en-US" dirty="0"/>
              <a:t>Most Graphics APIs can use the shader language </a:t>
            </a:r>
            <a:r>
              <a:rPr lang="en-US" dirty="0">
                <a:solidFill>
                  <a:schemeClr val="tx2"/>
                </a:solidFill>
              </a:rPr>
              <a:t>HLSL</a:t>
            </a:r>
            <a:r>
              <a:rPr lang="en-US" dirty="0"/>
              <a:t> aside from OpenGL &amp; Apple’s Metal.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8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A41FF2D-5313-4E71-9B64-4CA8BD4D8555}"/>
              </a:ext>
            </a:extLst>
          </p:cNvPr>
          <p:cNvSpPr/>
          <p:nvPr/>
        </p:nvSpPr>
        <p:spPr>
          <a:xfrm>
            <a:off x="3717656" y="2101475"/>
            <a:ext cx="1267631" cy="100642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PRIMITIVE ASSEMBLY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6BA119-3848-47CE-B754-C3BF9A1111E5}"/>
              </a:ext>
            </a:extLst>
          </p:cNvPr>
          <p:cNvSpPr/>
          <p:nvPr/>
        </p:nvSpPr>
        <p:spPr>
          <a:xfrm>
            <a:off x="5436674" y="5001337"/>
            <a:ext cx="1524000" cy="137160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</a:t>
            </a:r>
          </a:p>
          <a:p>
            <a:pPr algn="ctr"/>
            <a:r>
              <a:rPr lang="en-US" dirty="0"/>
              <a:t>STENCIL</a:t>
            </a:r>
          </a:p>
          <a:p>
            <a:pPr algn="ctr"/>
            <a:r>
              <a:rPr lang="en-US" dirty="0"/>
              <a:t>SCISSOR</a:t>
            </a:r>
          </a:p>
          <a:p>
            <a:pPr algn="ctr"/>
            <a:r>
              <a:rPr lang="en-US" dirty="0"/>
              <a:t>ALPHA</a:t>
            </a:r>
          </a:p>
        </p:txBody>
      </p:sp>
      <p:sp>
        <p:nvSpPr>
          <p:cNvPr id="30" name="Left Arrow 13">
            <a:extLst>
              <a:ext uri="{FF2B5EF4-FFF2-40B4-BE49-F238E27FC236}">
                <a16:creationId xmlns:a16="http://schemas.microsoft.com/office/drawing/2014/main" id="{FBF7750F-E234-4AC4-8513-E03E7EC02494}"/>
              </a:ext>
            </a:extLst>
          </p:cNvPr>
          <p:cNvSpPr/>
          <p:nvPr/>
        </p:nvSpPr>
        <p:spPr>
          <a:xfrm>
            <a:off x="6868009" y="5379754"/>
            <a:ext cx="426526" cy="60960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4EE23-450B-460E-AE05-6976B588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Pipelines (the graphics pipeline)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044E5197-B36C-45BD-8691-1D730F1FABEC}"/>
              </a:ext>
            </a:extLst>
          </p:cNvPr>
          <p:cNvSpPr/>
          <p:nvPr/>
        </p:nvSpPr>
        <p:spPr>
          <a:xfrm>
            <a:off x="5326734" y="2147485"/>
            <a:ext cx="1714500" cy="914400"/>
          </a:xfrm>
          <a:prstGeom prst="roundRect">
            <a:avLst/>
          </a:prstGeom>
          <a:solidFill>
            <a:srgbClr val="7030A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VERTEX SHADER</a:t>
            </a:r>
          </a:p>
        </p:txBody>
      </p:sp>
      <p:sp>
        <p:nvSpPr>
          <p:cNvPr id="18" name="Rounded Rectangle 7">
            <a:extLst>
              <a:ext uri="{FF2B5EF4-FFF2-40B4-BE49-F238E27FC236}">
                <a16:creationId xmlns:a16="http://schemas.microsoft.com/office/drawing/2014/main" id="{9ADED066-D288-4E07-B1B9-FD87E0DAC042}"/>
              </a:ext>
            </a:extLst>
          </p:cNvPr>
          <p:cNvSpPr/>
          <p:nvPr/>
        </p:nvSpPr>
        <p:spPr>
          <a:xfrm>
            <a:off x="7318993" y="5227354"/>
            <a:ext cx="2388353" cy="914400"/>
          </a:xfrm>
          <a:prstGeom prst="roundRect">
            <a:avLst/>
          </a:prstGeom>
          <a:solidFill>
            <a:srgbClr val="7030A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PIXEL SHADER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CB9914-6B8E-482D-85AA-74B78D8137C4}"/>
              </a:ext>
            </a:extLst>
          </p:cNvPr>
          <p:cNvSpPr/>
          <p:nvPr/>
        </p:nvSpPr>
        <p:spPr>
          <a:xfrm>
            <a:off x="1649359" y="3553537"/>
            <a:ext cx="3352800" cy="2819400"/>
          </a:xfrm>
          <a:prstGeom prst="rect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OUTPUT TEXTURE </a:t>
            </a:r>
          </a:p>
        </p:txBody>
      </p:sp>
      <p:sp>
        <p:nvSpPr>
          <p:cNvPr id="20" name="Up Arrow 11">
            <a:extLst>
              <a:ext uri="{FF2B5EF4-FFF2-40B4-BE49-F238E27FC236}">
                <a16:creationId xmlns:a16="http://schemas.microsoft.com/office/drawing/2014/main" id="{7052B271-EC6B-4114-BF07-11BB822A7069}"/>
              </a:ext>
            </a:extLst>
          </p:cNvPr>
          <p:cNvSpPr/>
          <p:nvPr/>
        </p:nvSpPr>
        <p:spPr>
          <a:xfrm flipV="1">
            <a:off x="8103676" y="4485467"/>
            <a:ext cx="685800" cy="768457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13">
            <a:extLst>
              <a:ext uri="{FF2B5EF4-FFF2-40B4-BE49-F238E27FC236}">
                <a16:creationId xmlns:a16="http://schemas.microsoft.com/office/drawing/2014/main" id="{E441547A-60D2-4F4F-912E-23A7F03D9EBB}"/>
              </a:ext>
            </a:extLst>
          </p:cNvPr>
          <p:cNvSpPr/>
          <p:nvPr/>
        </p:nvSpPr>
        <p:spPr>
          <a:xfrm>
            <a:off x="4898754" y="5382337"/>
            <a:ext cx="533400" cy="60960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10">
            <a:extLst>
              <a:ext uri="{FF2B5EF4-FFF2-40B4-BE49-F238E27FC236}">
                <a16:creationId xmlns:a16="http://schemas.microsoft.com/office/drawing/2014/main" id="{137B0216-5F8F-42F3-A2B0-1B640F8EC754}"/>
              </a:ext>
            </a:extLst>
          </p:cNvPr>
          <p:cNvSpPr/>
          <p:nvPr/>
        </p:nvSpPr>
        <p:spPr>
          <a:xfrm>
            <a:off x="7303576" y="3494869"/>
            <a:ext cx="2286000" cy="990600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TEXTURE DATA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D811BDC-F3E9-42E1-82D1-182BA83138FA}"/>
              </a:ext>
            </a:extLst>
          </p:cNvPr>
          <p:cNvSpPr/>
          <p:nvPr/>
        </p:nvSpPr>
        <p:spPr>
          <a:xfrm>
            <a:off x="7382681" y="2133600"/>
            <a:ext cx="1978293" cy="914400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CLIPPING &amp; RASTERIZATION</a:t>
            </a:r>
          </a:p>
        </p:txBody>
      </p:sp>
      <p:sp>
        <p:nvSpPr>
          <p:cNvPr id="28" name="Up Arrow 11">
            <a:extLst>
              <a:ext uri="{FF2B5EF4-FFF2-40B4-BE49-F238E27FC236}">
                <a16:creationId xmlns:a16="http://schemas.microsoft.com/office/drawing/2014/main" id="{F9126A1B-6003-412D-90B6-209309794BB9}"/>
              </a:ext>
            </a:extLst>
          </p:cNvPr>
          <p:cNvSpPr/>
          <p:nvPr/>
        </p:nvSpPr>
        <p:spPr>
          <a:xfrm rot="10800000" flipV="1">
            <a:off x="6073151" y="3025372"/>
            <a:ext cx="242731" cy="677431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Up Arrow 11">
            <a:extLst>
              <a:ext uri="{FF2B5EF4-FFF2-40B4-BE49-F238E27FC236}">
                <a16:creationId xmlns:a16="http://schemas.microsoft.com/office/drawing/2014/main" id="{A447DE72-D204-45AB-95E1-58E432B875EC}"/>
              </a:ext>
            </a:extLst>
          </p:cNvPr>
          <p:cNvSpPr/>
          <p:nvPr/>
        </p:nvSpPr>
        <p:spPr>
          <a:xfrm rot="17984327" flipV="1">
            <a:off x="6937387" y="3538949"/>
            <a:ext cx="240167" cy="2204524"/>
          </a:xfrm>
          <a:prstGeom prst="up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0">
            <a:extLst>
              <a:ext uri="{FF2B5EF4-FFF2-40B4-BE49-F238E27FC236}">
                <a16:creationId xmlns:a16="http://schemas.microsoft.com/office/drawing/2014/main" id="{3116EB54-01A5-4A95-8066-E481F8094F51}"/>
              </a:ext>
            </a:extLst>
          </p:cNvPr>
          <p:cNvSpPr/>
          <p:nvPr/>
        </p:nvSpPr>
        <p:spPr>
          <a:xfrm>
            <a:off x="5360476" y="3702803"/>
            <a:ext cx="1676400" cy="488197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UNIFORMS</a:t>
            </a:r>
          </a:p>
        </p:txBody>
      </p:sp>
      <p:sp>
        <p:nvSpPr>
          <p:cNvPr id="15" name="Right Arrow 2">
            <a:extLst>
              <a:ext uri="{FF2B5EF4-FFF2-40B4-BE49-F238E27FC236}">
                <a16:creationId xmlns:a16="http://schemas.microsoft.com/office/drawing/2014/main" id="{E9413F13-609B-4226-9538-45CD71D7E5E0}"/>
              </a:ext>
            </a:extLst>
          </p:cNvPr>
          <p:cNvSpPr/>
          <p:nvPr/>
        </p:nvSpPr>
        <p:spPr>
          <a:xfrm>
            <a:off x="1649359" y="1828800"/>
            <a:ext cx="2155475" cy="1600200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VERTEX &amp; INDEX ARRAYS</a:t>
            </a:r>
          </a:p>
        </p:txBody>
      </p:sp>
      <p:sp>
        <p:nvSpPr>
          <p:cNvPr id="32" name="Left Arrow 13">
            <a:extLst>
              <a:ext uri="{FF2B5EF4-FFF2-40B4-BE49-F238E27FC236}">
                <a16:creationId xmlns:a16="http://schemas.microsoft.com/office/drawing/2014/main" id="{3CE2EE68-499A-43A4-8524-2BBB33FC4272}"/>
              </a:ext>
            </a:extLst>
          </p:cNvPr>
          <p:cNvSpPr/>
          <p:nvPr/>
        </p:nvSpPr>
        <p:spPr>
          <a:xfrm rot="10800000">
            <a:off x="4971887" y="2318745"/>
            <a:ext cx="533400" cy="609600"/>
          </a:xfrm>
          <a:prstGeom prst="lef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Arrow 13">
            <a:extLst>
              <a:ext uri="{FF2B5EF4-FFF2-40B4-BE49-F238E27FC236}">
                <a16:creationId xmlns:a16="http://schemas.microsoft.com/office/drawing/2014/main" id="{16D3962B-857A-437C-B41A-FF525AB94FEA}"/>
              </a:ext>
            </a:extLst>
          </p:cNvPr>
          <p:cNvSpPr/>
          <p:nvPr/>
        </p:nvSpPr>
        <p:spPr>
          <a:xfrm rot="10800000">
            <a:off x="7027835" y="2299885"/>
            <a:ext cx="533400" cy="609600"/>
          </a:xfrm>
          <a:prstGeom prst="lef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-Turn Arrow 6">
            <a:extLst>
              <a:ext uri="{FF2B5EF4-FFF2-40B4-BE49-F238E27FC236}">
                <a16:creationId xmlns:a16="http://schemas.microsoft.com/office/drawing/2014/main" id="{08D68AB4-9CDE-4ED5-857C-40D139D963EE}"/>
              </a:ext>
            </a:extLst>
          </p:cNvPr>
          <p:cNvSpPr/>
          <p:nvPr/>
        </p:nvSpPr>
        <p:spPr>
          <a:xfrm rot="5400000">
            <a:off x="8155545" y="3640923"/>
            <a:ext cx="3550954" cy="1145908"/>
          </a:xfrm>
          <a:prstGeom prst="utur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INTERPOLATED PIXELS</a:t>
            </a:r>
          </a:p>
        </p:txBody>
      </p:sp>
    </p:spTree>
    <p:extLst>
      <p:ext uri="{BB962C8B-B14F-4D97-AF65-F5344CB8AC3E}">
        <p14:creationId xmlns:p14="http://schemas.microsoft.com/office/powerpoint/2010/main" val="864685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7EC94-D872-4C82-A8F5-4E1368EB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RASTERIZATION HAPPENS IN NDC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ED84E-CE57-4943-B75C-B6B714A18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vertex shader must output an xyzw vertex position in homogenous projection space. (Or just set W to 1 to use NDC)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rasterizer unit on the card performs XYZ/W for you because it is responsible for clipping any primitives which must happen first.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card then rasterizes the point/line/triangle and interpolates all the attributes returned from the vertex shader.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pixels falling within the viewport are then passed to the pixel shader.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EB3296-019F-4C13-A45B-39F83CC81EA0}"/>
              </a:ext>
            </a:extLst>
          </p:cNvPr>
          <p:cNvSpPr/>
          <p:nvPr/>
        </p:nvSpPr>
        <p:spPr>
          <a:xfrm>
            <a:off x="5946676" y="1620628"/>
            <a:ext cx="4331855" cy="372479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801C38-847A-47A4-B367-3584B09AC211}"/>
              </a:ext>
            </a:extLst>
          </p:cNvPr>
          <p:cNvCxnSpPr/>
          <p:nvPr/>
        </p:nvCxnSpPr>
        <p:spPr>
          <a:xfrm>
            <a:off x="6094089" y="2184212"/>
            <a:ext cx="3692434" cy="26909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B2527F66-DD7B-4861-881F-02CF3D1E53A2}"/>
              </a:ext>
            </a:extLst>
          </p:cNvPr>
          <p:cNvSpPr/>
          <p:nvPr/>
        </p:nvSpPr>
        <p:spPr>
          <a:xfrm>
            <a:off x="6129648" y="3059423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19F9ACA-B192-4CD1-A6F8-E532566F9217}"/>
              </a:ext>
            </a:extLst>
          </p:cNvPr>
          <p:cNvSpPr/>
          <p:nvPr/>
        </p:nvSpPr>
        <p:spPr>
          <a:xfrm>
            <a:off x="7344494" y="2750269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BAC817-CD15-4893-A2DD-A9BEBCBA154D}"/>
              </a:ext>
            </a:extLst>
          </p:cNvPr>
          <p:cNvSpPr/>
          <p:nvPr/>
        </p:nvSpPr>
        <p:spPr>
          <a:xfrm>
            <a:off x="7588334" y="2166795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7BCE5-51E7-4F38-9F0D-9C45288E840E}"/>
              </a:ext>
            </a:extLst>
          </p:cNvPr>
          <p:cNvSpPr/>
          <p:nvPr/>
        </p:nvSpPr>
        <p:spPr>
          <a:xfrm>
            <a:off x="7962802" y="2602223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577D1FE-7BCB-4D21-852A-49A6A3EC3AA3}"/>
              </a:ext>
            </a:extLst>
          </p:cNvPr>
          <p:cNvSpPr/>
          <p:nvPr/>
        </p:nvSpPr>
        <p:spPr>
          <a:xfrm>
            <a:off x="8894620" y="2140669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2E77F2-A582-4583-9B04-07149C5D5859}"/>
              </a:ext>
            </a:extLst>
          </p:cNvPr>
          <p:cNvSpPr/>
          <p:nvPr/>
        </p:nvSpPr>
        <p:spPr>
          <a:xfrm>
            <a:off x="6656517" y="4291686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EB606D5-2C1A-4F0F-8A48-8125F6F926AF}"/>
              </a:ext>
            </a:extLst>
          </p:cNvPr>
          <p:cNvSpPr/>
          <p:nvPr/>
        </p:nvSpPr>
        <p:spPr>
          <a:xfrm>
            <a:off x="7718963" y="3978177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F86C109-FE59-45A3-B2E1-426C217364C8}"/>
              </a:ext>
            </a:extLst>
          </p:cNvPr>
          <p:cNvSpPr/>
          <p:nvPr/>
        </p:nvSpPr>
        <p:spPr>
          <a:xfrm>
            <a:off x="8676905" y="4518108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23390C1-BDA2-4752-B477-FE865EC00D0E}"/>
              </a:ext>
            </a:extLst>
          </p:cNvPr>
          <p:cNvSpPr/>
          <p:nvPr/>
        </p:nvSpPr>
        <p:spPr>
          <a:xfrm>
            <a:off x="9417134" y="4213308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6DA2A72-D68E-4217-B0F1-D0F373929218}"/>
              </a:ext>
            </a:extLst>
          </p:cNvPr>
          <p:cNvSpPr/>
          <p:nvPr/>
        </p:nvSpPr>
        <p:spPr>
          <a:xfrm>
            <a:off x="7257408" y="4970955"/>
            <a:ext cx="86360" cy="7402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2743A271-F319-45C4-B890-A368E5983ABF}"/>
              </a:ext>
            </a:extLst>
          </p:cNvPr>
          <p:cNvSpPr/>
          <p:nvPr/>
        </p:nvSpPr>
        <p:spPr>
          <a:xfrm flipH="1">
            <a:off x="6090096" y="2336613"/>
            <a:ext cx="4027352" cy="1484809"/>
          </a:xfrm>
          <a:prstGeom prst="rt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C2655F-E1CF-4C02-8C02-AF9015EB58B5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5946676" y="3483026"/>
            <a:ext cx="433185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12FF8E-C2D3-4F47-84C0-701465647445}"/>
              </a:ext>
            </a:extLst>
          </p:cNvPr>
          <p:cNvCxnSpPr>
            <a:stCxn id="5" idx="0"/>
            <a:endCxn id="5" idx="2"/>
          </p:cNvCxnSpPr>
          <p:nvPr/>
        </p:nvCxnSpPr>
        <p:spPr>
          <a:xfrm>
            <a:off x="8112604" y="1620628"/>
            <a:ext cx="0" cy="372479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CDD5511-AA86-47A1-8DC3-030CEDE44CEF}"/>
              </a:ext>
            </a:extLst>
          </p:cNvPr>
          <p:cNvCxnSpPr/>
          <p:nvPr/>
        </p:nvCxnSpPr>
        <p:spPr>
          <a:xfrm flipV="1">
            <a:off x="6568255" y="2138492"/>
            <a:ext cx="3066473" cy="2680227"/>
          </a:xfrm>
          <a:prstGeom prst="straightConnector1">
            <a:avLst/>
          </a:prstGeom>
          <a:ln w="762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E1DAF6D-53FF-402A-8582-BB3F708EFAD3}"/>
              </a:ext>
            </a:extLst>
          </p:cNvPr>
          <p:cNvSpPr txBox="1"/>
          <p:nvPr/>
        </p:nvSpPr>
        <p:spPr>
          <a:xfrm>
            <a:off x="7746850" y="1176113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52EB27-5322-4288-B7A7-80A5F106AF54}"/>
              </a:ext>
            </a:extLst>
          </p:cNvPr>
          <p:cNvSpPr txBox="1"/>
          <p:nvPr/>
        </p:nvSpPr>
        <p:spPr>
          <a:xfrm>
            <a:off x="7805323" y="539109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0D8D54-8EDA-4234-8FE0-01A1D7B01FB7}"/>
              </a:ext>
            </a:extLst>
          </p:cNvPr>
          <p:cNvSpPr txBox="1"/>
          <p:nvPr/>
        </p:nvSpPr>
        <p:spPr>
          <a:xfrm>
            <a:off x="5274574" y="327855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D8FBA-F011-45D0-B93C-840D6715DFD0}"/>
              </a:ext>
            </a:extLst>
          </p:cNvPr>
          <p:cNvSpPr txBox="1"/>
          <p:nvPr/>
        </p:nvSpPr>
        <p:spPr>
          <a:xfrm>
            <a:off x="10313790" y="3278550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27804A-E22F-4F6B-9BE8-06ADE5AECD2E}"/>
              </a:ext>
            </a:extLst>
          </p:cNvPr>
          <p:cNvSpPr txBox="1"/>
          <p:nvPr/>
        </p:nvSpPr>
        <p:spPr>
          <a:xfrm>
            <a:off x="6033895" y="4768092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-1Z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2A59E3-BD26-45B1-A661-26B5678A89AC}"/>
              </a:ext>
            </a:extLst>
          </p:cNvPr>
          <p:cNvSpPr txBox="1"/>
          <p:nvPr/>
        </p:nvSpPr>
        <p:spPr>
          <a:xfrm>
            <a:off x="9502849" y="1766685"/>
            <a:ext cx="731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+1Z</a:t>
            </a:r>
          </a:p>
        </p:txBody>
      </p:sp>
    </p:spTree>
    <p:extLst>
      <p:ext uri="{BB962C8B-B14F-4D97-AF65-F5344CB8AC3E}">
        <p14:creationId xmlns:p14="http://schemas.microsoft.com/office/powerpoint/2010/main" val="37310416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1698</TotalTime>
  <Words>1136</Words>
  <Application>Microsoft Office PowerPoint</Application>
  <PresentationFormat>Widescreen</PresentationFormat>
  <Paragraphs>140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Using graphics hardware</vt:lpstr>
      <vt:lpstr>The graphics processing unit (GPU)</vt:lpstr>
      <vt:lpstr>Visualizing games</vt:lpstr>
      <vt:lpstr>GPU Abstraction API OPTIONS</vt:lpstr>
      <vt:lpstr>API OPTIONS CONTINUED</vt:lpstr>
      <vt:lpstr>API COMPELXITY/LEARNING CURVE</vt:lpstr>
      <vt:lpstr>GRAPHICS API Commonalities</vt:lpstr>
      <vt:lpstr>API Pipelines (the graphics pipeline)</vt:lpstr>
      <vt:lpstr>RASTERIZATION HAPPENS IN NDC</vt:lpstr>
      <vt:lpstr>NDC API DIFFERENCES</vt:lpstr>
      <vt:lpstr>Geometry submission: VULKAN</vt:lpstr>
      <vt:lpstr>Geometry submission: Direct3D12</vt:lpstr>
      <vt:lpstr>Geometry submission: DIRECT3D11</vt:lpstr>
      <vt:lpstr>Geometry submission: OPENGL</vt:lpstr>
      <vt:lpstr>The rule of three</vt:lpstr>
      <vt:lpstr>gateware</vt:lpstr>
      <vt:lpstr>C++11  single header platform abstraction library </vt:lpstr>
      <vt:lpstr>PowerPoint Presentation</vt:lpstr>
      <vt:lpstr>CMAKE</vt:lpstr>
      <vt:lpstr>Programming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Norri, Lari</cp:lastModifiedBy>
  <cp:revision>46</cp:revision>
  <dcterms:created xsi:type="dcterms:W3CDTF">2021-08-29T16:51:40Z</dcterms:created>
  <dcterms:modified xsi:type="dcterms:W3CDTF">2023-04-30T18:05:47Z</dcterms:modified>
</cp:coreProperties>
</file>

<file path=docProps/thumbnail.jpeg>
</file>